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Libre Franklin" pitchFamily="2" charset="77"/>
      <p:regular r:id="rId18"/>
      <p:bold r:id="rId19"/>
      <p:italic r:id="rId20"/>
      <p:boldItalic r:id="rId21"/>
    </p:embeddedFont>
    <p:embeddedFont>
      <p:font typeface="Lucida Sans" panose="020B0602030504020204" pitchFamily="34" charset="77"/>
      <p:regular r:id="rId22"/>
      <p:bold r:id="rId23"/>
      <p:italic r:id="rId24"/>
      <p:boldItalic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13dWNkJKdgh8gsSoIhe4n23T2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viewProps" Target="viewProps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d498e0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cbd498e0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bd498e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bd498e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sz="2100" i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 i="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3" name="Google Shape;23;p11" descr="A picture containing food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27" name="Google Shape;27;p12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 dirty="0" err="1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</a:t>
              </a:r>
              <a:r>
                <a:rPr lang="fr-CH" sz="2000" b="0" i="0" u="none" strike="noStrike" cap="non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you</a:t>
              </a:r>
              <a:endParaRPr sz="2000" b="0" i="0" u="none" strike="noStrike" cap="non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sz="2000" b="0" i="0" u="none" strike="noStrike" cap="non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12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sz="2000" b="0" i="0" u="none" strike="noStrike" cap="non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2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2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sz="2000" b="0" i="0" u="none" strike="noStrike" cap="non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63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w="25400" cap="flat" cmpd="sng">
            <a:solidFill>
              <a:srgbClr val="8DC5D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Google Shape;37;p12" descr="A picture containing food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b="0" i="0" u="sng" strike="noStrik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 dirty="0"/>
          </a:p>
        </p:txBody>
      </p:sp>
      <p:pic>
        <p:nvPicPr>
          <p:cNvPr id="11" name="Google Shape;1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0" y="5369800"/>
            <a:ext cx="12192001" cy="1504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secoora.org/identify-eddys-with-surface-current-data-collected-by-high-frequency-radars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eurogoos.eu/high-frequency-radar-task-tea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8106032" y="2119570"/>
            <a:ext cx="3616069" cy="99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 dirty="0" err="1"/>
              <a:t>Presenter</a:t>
            </a:r>
            <a:r>
              <a:rPr lang="fr-CH" dirty="0"/>
              <a:t>:    Hugh Roarty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 dirty="0"/>
              <a:t>	        </a:t>
            </a:r>
            <a:r>
              <a:rPr lang="fr-CH" dirty="0" err="1"/>
              <a:t>Rutgers</a:t>
            </a:r>
            <a:r>
              <a:rPr lang="fr-CH" dirty="0"/>
              <a:t> </a:t>
            </a:r>
            <a:r>
              <a:rPr lang="fr-CH" dirty="0" err="1"/>
              <a:t>University</a:t>
            </a:r>
            <a:endParaRPr lang="fr-CH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 dirty="0"/>
              <a:t>	        MARACOOS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838200" y="1613354"/>
            <a:ext cx="8621489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</a:pPr>
            <a:r>
              <a:rPr lang="fr-CH" dirty="0"/>
              <a:t>OCG – 12 Virtual meeting</a:t>
            </a:r>
            <a:br>
              <a:rPr lang="fr-CH" dirty="0"/>
            </a:br>
            <a:r>
              <a:rPr lang="fr-CH" dirty="0"/>
              <a:t>May 2021	</a:t>
            </a:r>
            <a:endParaRPr dirty="0"/>
          </a:p>
        </p:txBody>
      </p:sp>
      <p:sp>
        <p:nvSpPr>
          <p:cNvPr id="50" name="Google Shape;50;p2"/>
          <p:cNvSpPr txBox="1"/>
          <p:nvPr/>
        </p:nvSpPr>
        <p:spPr>
          <a:xfrm>
            <a:off x="1464651" y="3623699"/>
            <a:ext cx="89493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6000" b="1" i="0" u="none" strike="noStrike" cap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Global HF Radar Network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838200" y="1734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 err="1"/>
              <a:t>Coastal</a:t>
            </a:r>
            <a:r>
              <a:rPr lang="fr-CH" dirty="0"/>
              <a:t> Surface </a:t>
            </a:r>
            <a:r>
              <a:rPr lang="fr-CH" dirty="0" err="1"/>
              <a:t>Currents</a:t>
            </a:r>
            <a:br>
              <a:rPr lang="fr-CH" dirty="0"/>
            </a:br>
            <a:r>
              <a:rPr lang="fr-CH" dirty="0"/>
              <a:t>Network </a:t>
            </a:r>
            <a:r>
              <a:rPr lang="en-US" dirty="0"/>
              <a:t>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B909D-E109-274A-8412-9AA19B8880BF}"/>
              </a:ext>
            </a:extLst>
          </p:cNvPr>
          <p:cNvGrpSpPr>
            <a:grpSpLocks noChangeAspect="1"/>
          </p:cNvGrpSpPr>
          <p:nvPr/>
        </p:nvGrpSpPr>
        <p:grpSpPr>
          <a:xfrm>
            <a:off x="295551" y="1361282"/>
            <a:ext cx="7792815" cy="4542098"/>
            <a:chOff x="598986" y="1043156"/>
            <a:chExt cx="4445000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D8DF75-8572-3A4A-8EFF-CC912C6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986" y="1043156"/>
              <a:ext cx="4445000" cy="2590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356B4C-84EA-1446-AC5A-844CA8AAEADA}"/>
                </a:ext>
              </a:extLst>
            </p:cNvPr>
            <p:cNvSpPr txBox="1"/>
            <p:nvPr/>
          </p:nvSpPr>
          <p:spPr>
            <a:xfrm>
              <a:off x="3340980" y="1715136"/>
              <a:ext cx="734405" cy="2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REGION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951A8-FA04-DE49-97DB-51154DB989CD}"/>
                </a:ext>
              </a:extLst>
            </p:cNvPr>
            <p:cNvSpPr txBox="1"/>
            <p:nvPr/>
          </p:nvSpPr>
          <p:spPr>
            <a:xfrm>
              <a:off x="1044095" y="2348839"/>
              <a:ext cx="734405" cy="2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REGION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4ADADA-D2AF-7F48-A49B-6E64BB71DA4C}"/>
                </a:ext>
              </a:extLst>
            </p:cNvPr>
            <p:cNvSpPr txBox="1"/>
            <p:nvPr/>
          </p:nvSpPr>
          <p:spPr>
            <a:xfrm>
              <a:off x="3695404" y="3178290"/>
              <a:ext cx="734405" cy="2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REGION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6D90F-BFED-6145-8EC5-12C7E1CB0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2" t="5324" r="6343" b="5324"/>
          <a:stretch/>
        </p:blipFill>
        <p:spPr>
          <a:xfrm>
            <a:off x="8631014" y="-1"/>
            <a:ext cx="2825654" cy="2194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705670-A85A-6141-9A05-0D2F206B0A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4" t="9524" r="6207" b="4811"/>
          <a:stretch/>
        </p:blipFill>
        <p:spPr>
          <a:xfrm>
            <a:off x="8472844" y="2218840"/>
            <a:ext cx="3132683" cy="2194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2051CA-EA2B-284C-9110-9071E00FD0EC}"/>
              </a:ext>
            </a:extLst>
          </p:cNvPr>
          <p:cNvSpPr txBox="1"/>
          <p:nvPr/>
        </p:nvSpPr>
        <p:spPr>
          <a:xfrm>
            <a:off x="8944303" y="394086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REGION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E4F60-E0FA-A841-8323-B5B6B59C1522}"/>
              </a:ext>
            </a:extLst>
          </p:cNvPr>
          <p:cNvSpPr txBox="1"/>
          <p:nvPr/>
        </p:nvSpPr>
        <p:spPr>
          <a:xfrm>
            <a:off x="8944302" y="2865070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REGION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865A90-6E97-A644-956E-D8DA96B02D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59" r="45689" b="49520"/>
          <a:stretch/>
        </p:blipFill>
        <p:spPr>
          <a:xfrm>
            <a:off x="7881161" y="4499962"/>
            <a:ext cx="2158024" cy="2194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13D4E8-06A0-6D4E-93F4-50956BD8C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946" y="4527570"/>
            <a:ext cx="2058430" cy="1523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690C8-B7E7-EA47-8B4F-D65DD91541F1}"/>
              </a:ext>
            </a:extLst>
          </p:cNvPr>
          <p:cNvSpPr txBox="1"/>
          <p:nvPr/>
        </p:nvSpPr>
        <p:spPr>
          <a:xfrm>
            <a:off x="1828800" y="5896919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Sharing data on Internet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11BCA-95FB-7D43-81A4-43E57A47829A}"/>
              </a:ext>
            </a:extLst>
          </p:cNvPr>
          <p:cNvSpPr txBox="1"/>
          <p:nvPr/>
        </p:nvSpPr>
        <p:spPr>
          <a:xfrm>
            <a:off x="4679524" y="5903380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sharing data on Internet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33689D-49ED-BE49-A8C0-B4DEF4788B36}"/>
              </a:ext>
            </a:extLst>
          </p:cNvPr>
          <p:cNvSpPr/>
          <p:nvPr/>
        </p:nvSpPr>
        <p:spPr>
          <a:xfrm>
            <a:off x="1623786" y="5944721"/>
            <a:ext cx="225093" cy="225093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12E06-3992-A643-89A5-1EC3BCBDEE88}"/>
              </a:ext>
            </a:extLst>
          </p:cNvPr>
          <p:cNvSpPr/>
          <p:nvPr/>
        </p:nvSpPr>
        <p:spPr>
          <a:xfrm>
            <a:off x="4423139" y="5941491"/>
            <a:ext cx="225093" cy="22509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bd498e069_2_0"/>
          <p:cNvSpPr txBox="1">
            <a:spLocks noGrp="1"/>
          </p:cNvSpPr>
          <p:nvPr>
            <p:ph type="title"/>
          </p:nvPr>
        </p:nvSpPr>
        <p:spPr>
          <a:xfrm>
            <a:off x="838199" y="-1504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Developments and Achievements</a:t>
            </a:r>
            <a:endParaRPr dirty="0"/>
          </a:p>
        </p:txBody>
      </p:sp>
      <p:sp>
        <p:nvSpPr>
          <p:cNvPr id="62" name="Google Shape;62;gcbd498e069_2_0"/>
          <p:cNvSpPr txBox="1">
            <a:spLocks noGrp="1"/>
          </p:cNvSpPr>
          <p:nvPr>
            <p:ph type="body" idx="1"/>
          </p:nvPr>
        </p:nvSpPr>
        <p:spPr>
          <a:xfrm>
            <a:off x="135924" y="763477"/>
            <a:ext cx="1176155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en-US" dirty="0"/>
              <a:t>New installations on the Iberian Peninsula, southwest and southeast of France, Ligurian sea in Italy upgrade and re-installation of two antenna sites east coast of Lemnos island, Greece</a:t>
            </a:r>
          </a:p>
          <a:p>
            <a:pPr marL="228600" indent="-228600">
              <a:spcBef>
                <a:spcPts val="0"/>
              </a:spcBef>
            </a:pPr>
            <a:r>
              <a:rPr lang="en-US" dirty="0"/>
              <a:t>140 stakeholders identified within the European community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United States added 3 stations and planning first operational freshwater HF (41 MHz) radar system in September 2021, Canada added 1 station. 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Emerging products: waves, eddy identification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Taiwan, China preparing for deployment of 12 phased array systems and 15 X-band ocean radars focused on monitoring ocean waves and currents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Thailand is concluding Phase 2 (2016-2021) of their HF radar buildout plan which brings the number of operating stations to 24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 IMOS has made major efforts to install </a:t>
            </a:r>
            <a:br>
              <a:rPr lang="en-US" dirty="0"/>
            </a:br>
            <a:r>
              <a:rPr lang="en-US" dirty="0"/>
              <a:t>new HFR systems along the northwest </a:t>
            </a:r>
            <a:br>
              <a:rPr lang="en-US" dirty="0"/>
            </a:br>
            <a:r>
              <a:rPr lang="en-US" dirty="0"/>
              <a:t>shelf, Ningaloo </a:t>
            </a:r>
          </a:p>
          <a:p>
            <a:pPr marL="228600" lvl="0" indent="-228600">
              <a:spcBef>
                <a:spcPts val="0"/>
              </a:spcBef>
            </a:pPr>
            <a:endParaRPr lang="en-US" dirty="0"/>
          </a:p>
          <a:p>
            <a:pPr marL="228600" lvl="0" indent="-228600">
              <a:spcBef>
                <a:spcPts val="0"/>
              </a:spcBef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57B38-E2D2-4C47-BEC2-958C1786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" y="4580334"/>
            <a:ext cx="4460618" cy="21714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AF323-AC40-114C-800A-C9F33CE04206}"/>
              </a:ext>
            </a:extLst>
          </p:cNvPr>
          <p:cNvSpPr txBox="1"/>
          <p:nvPr/>
        </p:nvSpPr>
        <p:spPr>
          <a:xfrm>
            <a:off x="2991615" y="6482686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WERA Rx Plaka, Greece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77DDAD-B6BF-8F4C-82AA-4B4829B62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7" r="31284"/>
          <a:stretch/>
        </p:blipFill>
        <p:spPr bwMode="auto">
          <a:xfrm>
            <a:off x="8939877" y="3429000"/>
            <a:ext cx="3116199" cy="338137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C8C97A95-9688-3F49-B7D6-4F66CBD0E1A1}"/>
              </a:ext>
            </a:extLst>
          </p:cNvPr>
          <p:cNvSpPr txBox="1"/>
          <p:nvPr/>
        </p:nvSpPr>
        <p:spPr>
          <a:xfrm>
            <a:off x="9063444" y="342900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Cahl/SECOORA</a:t>
            </a:r>
          </a:p>
          <a:p>
            <a:r>
              <a:rPr lang="en-US" sz="1000" dirty="0">
                <a:solidFill>
                  <a:schemeClr val="tx1"/>
                </a:solidFill>
              </a:rPr>
              <a:t>Eddy Identification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533FB-5C3B-D144-BAEC-3235705379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50000"/>
          <a:stretch/>
        </p:blipFill>
        <p:spPr>
          <a:xfrm>
            <a:off x="5149442" y="3829110"/>
            <a:ext cx="3412650" cy="2981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6A5614-E67B-6942-8133-3B8B3289608E}"/>
              </a:ext>
            </a:extLst>
          </p:cNvPr>
          <p:cNvSpPr txBox="1"/>
          <p:nvPr/>
        </p:nvSpPr>
        <p:spPr>
          <a:xfrm>
            <a:off x="5526557" y="5940634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Taiwan, China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Challenges and Concerns</a:t>
            </a:r>
            <a:endParaRPr dirty="0"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133865" y="14158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dirty="0"/>
              <a:t>Transition to ITU frequency bands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dirty="0"/>
              <a:t>Developing new products while maintaining existing ones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dirty="0"/>
              <a:t>Offshore wind development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endParaRPr dirty="0"/>
          </a:p>
          <a:p>
            <a:pPr marL="22860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0682A8-2099-724C-9B68-68A71D6492F4}"/>
              </a:ext>
            </a:extLst>
          </p:cNvPr>
          <p:cNvGrpSpPr>
            <a:grpSpLocks noChangeAspect="1"/>
          </p:cNvGrpSpPr>
          <p:nvPr/>
        </p:nvGrpSpPr>
        <p:grpSpPr>
          <a:xfrm>
            <a:off x="7162566" y="234779"/>
            <a:ext cx="3978759" cy="3429000"/>
            <a:chOff x="7051355" y="0"/>
            <a:chExt cx="4711489" cy="4060487"/>
          </a:xfrm>
        </p:grpSpPr>
        <p:pic>
          <p:nvPicPr>
            <p:cNvPr id="4" name="slide2" descr="Online Wind Farms">
              <a:extLst>
                <a:ext uri="{FF2B5EF4-FFF2-40B4-BE49-F238E27FC236}">
                  <a16:creationId xmlns:a16="http://schemas.microsoft.com/office/drawing/2014/main" id="{474FF3AB-6682-5948-A7B5-7C1A0ECBF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1" r="26091"/>
            <a:stretch/>
          </p:blipFill>
          <p:spPr>
            <a:xfrm>
              <a:off x="7051355" y="0"/>
              <a:ext cx="4711489" cy="406048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" name="slide2" descr="Online Wind Farms">
              <a:extLst>
                <a:ext uri="{FF2B5EF4-FFF2-40B4-BE49-F238E27FC236}">
                  <a16:creationId xmlns:a16="http://schemas.microsoft.com/office/drawing/2014/main" id="{A0D168F9-D7ED-7244-BA47-00CE4CB27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7" t="71935" r="159" b="7459"/>
            <a:stretch/>
          </p:blipFill>
          <p:spPr>
            <a:xfrm>
              <a:off x="7171360" y="103050"/>
              <a:ext cx="1654141" cy="92485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899BB4E9-ADA4-0944-A21D-4E987E777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913" y="3794125"/>
            <a:ext cx="4005412" cy="2891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F686B-37DC-4D42-AD84-41D78BE46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45" y="2496751"/>
            <a:ext cx="6244206" cy="413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3190A-7DDD-B442-BA55-D49CE0F762E5}"/>
              </a:ext>
            </a:extLst>
          </p:cNvPr>
          <p:cNvSpPr txBox="1"/>
          <p:nvPr/>
        </p:nvSpPr>
        <p:spPr>
          <a:xfrm>
            <a:off x="9483499" y="382294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 Radar Stations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Future Plans and Opportunities</a:t>
            </a:r>
            <a:endParaRPr dirty="0"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</a:pPr>
            <a:r>
              <a:rPr lang="en-US" sz="2000" dirty="0"/>
              <a:t>Continue discussions with Ocean Best Practices to finalize community approved HF radar best practices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</a:pPr>
            <a:r>
              <a:rPr lang="en-US" sz="2000" dirty="0"/>
              <a:t>Begin discussions with Ocean Ops to define metadata standards for the delivery of data to national and global data assembly centers.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None/>
            </a:pP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bd498e069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Attribute Report out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A91261-9652-E940-BD95-2FB50BC43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94226"/>
              </p:ext>
            </p:extLst>
          </p:nvPr>
        </p:nvGraphicFramePr>
        <p:xfrm>
          <a:off x="722460" y="1329639"/>
          <a:ext cx="8127999" cy="4504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119">
                  <a:extLst>
                    <a:ext uri="{9D8B030D-6E8A-4147-A177-3AD203B41FA5}">
                      <a16:colId xmlns:a16="http://schemas.microsoft.com/office/drawing/2014/main" val="3818872401"/>
                    </a:ext>
                  </a:extLst>
                </a:gridCol>
                <a:gridCol w="5845997">
                  <a:extLst>
                    <a:ext uri="{9D8B030D-6E8A-4147-A177-3AD203B41FA5}">
                      <a16:colId xmlns:a16="http://schemas.microsoft.com/office/drawing/2014/main" val="4240066411"/>
                    </a:ext>
                  </a:extLst>
                </a:gridCol>
                <a:gridCol w="1498883">
                  <a:extLst>
                    <a:ext uri="{9D8B030D-6E8A-4147-A177-3AD203B41FA5}">
                      <a16:colId xmlns:a16="http://schemas.microsoft.com/office/drawing/2014/main" val="2337507805"/>
                    </a:ext>
                  </a:extLst>
                </a:gridCol>
              </a:tblGrid>
              <a:tr h="454508">
                <a:tc rowSpan="10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in scale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23544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Observe one or more EOV or ECV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62233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Observations are sustained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59395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of Practice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43507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 Network Mission and Targets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68762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Delivers data that are free, open and in a timely manner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65531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metadata quality and delivery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75329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Develops and follows Standards and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58359"/>
                  </a:ext>
                </a:extLst>
              </a:tr>
              <a:tr h="414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Undertakes capacity development and technology transfer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37136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Environmental stewardship awareness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9389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EF66C8-FDE2-0349-9A3E-10E52550E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34601"/>
              </p:ext>
            </p:extLst>
          </p:nvPr>
        </p:nvGraphicFramePr>
        <p:xfrm>
          <a:off x="9316995" y="1325700"/>
          <a:ext cx="236014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40">
                  <a:extLst>
                    <a:ext uri="{9D8B030D-6E8A-4147-A177-3AD203B41FA5}">
                      <a16:colId xmlns:a16="http://schemas.microsoft.com/office/drawing/2014/main" val="1379840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6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Satisfactory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4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Needs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776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Asks from OCG</a:t>
            </a:r>
            <a:endParaRPr dirty="0"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dirty="0"/>
              <a:t>Guidance on how to encourage operators from Region 3 to share data from their networks?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dirty="0"/>
              <a:t>How to develop central </a:t>
            </a:r>
            <a:r>
              <a:rPr lang="en-US" dirty="0"/>
              <a:t>repository</a:t>
            </a:r>
            <a:r>
              <a:rPr lang="fr-CH" dirty="0"/>
              <a:t> for </a:t>
            </a:r>
            <a:r>
              <a:rPr lang="en-US" dirty="0"/>
              <a:t>Region</a:t>
            </a:r>
            <a:r>
              <a:rPr lang="fr-CH" dirty="0"/>
              <a:t> 3?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351</Words>
  <Application>Microsoft Macintosh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Microsoft YaHei</vt:lpstr>
      <vt:lpstr>Corbel</vt:lpstr>
      <vt:lpstr>Lucida Sans</vt:lpstr>
      <vt:lpstr>Arial</vt:lpstr>
      <vt:lpstr>Quattrocento Sans</vt:lpstr>
      <vt:lpstr>Montserrat</vt:lpstr>
      <vt:lpstr>Libre Franklin</vt:lpstr>
      <vt:lpstr>Office Theme</vt:lpstr>
      <vt:lpstr>OCG – 12 Virtual meeting May 2021 </vt:lpstr>
      <vt:lpstr>Coastal Surface Currents Network Overview</vt:lpstr>
      <vt:lpstr>Developments and Achievements</vt:lpstr>
      <vt:lpstr>Challenges and Concerns</vt:lpstr>
      <vt:lpstr>Future Plans and Opportunities</vt:lpstr>
      <vt:lpstr>Attribute Report out</vt:lpstr>
      <vt:lpstr>Asks from OCG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Reporting Template</dc:title>
  <dc:creator>Heslop, Emma</dc:creator>
  <cp:lastModifiedBy>Hugh Roarty</cp:lastModifiedBy>
  <cp:revision>18</cp:revision>
  <dcterms:created xsi:type="dcterms:W3CDTF">2020-02-20T13:54:50Z</dcterms:created>
  <dcterms:modified xsi:type="dcterms:W3CDTF">2021-05-19T15:39:12Z</dcterms:modified>
</cp:coreProperties>
</file>